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6" r:id="rId5"/>
    <p:sldId id="258" r:id="rId6"/>
    <p:sldId id="267" r:id="rId7"/>
    <p:sldId id="260" r:id="rId8"/>
    <p:sldId id="261" r:id="rId9"/>
    <p:sldId id="264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E775-D5C0-4C0E-B111-B439789A731F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4E02-C2B2-4416-B924-53E091C33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6896-E3F5-4EAF-BAA8-5D8FDE82E625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D7A8-0502-4353-98CD-EC8CB6D4A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7EBB-8F2B-49AD-8B9E-E691E57635FC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C4E2-CA21-4EFB-A203-011AAC3FD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B4B7-B77C-4F3A-BA6B-294974853C65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BB51-AB9C-4726-A433-D73D395F7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8BA7-3A62-4B1C-9FC9-6FDAC38E2F15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2E71-AAFD-4516-9998-48F362C00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7D86-AEB2-49F1-A5A1-C860C8B2D419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EEB1-BFDE-4969-9A0D-10EFCF46F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F6C1-D3BA-4D58-9FB8-DCF6F605AB08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1084-CBFC-452F-971C-D91377975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36A2-9033-489E-B4ED-21C44BC5CDDF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DFE91-89CF-4FA1-BE0C-B83995843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C37A-728E-4B5F-BA4C-027AFDB20575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BE6D6-7FAE-4222-851F-20AB27753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D1D7-DAB5-408B-BA8A-8856BA1A1CCA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236F-46C1-46DA-A2E2-F309E39B6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2C3-4EEC-4017-AB98-1E26A075233A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24CD-06FC-43D3-9431-7E437191F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64A16B-5841-4EBC-91EC-41E891DCFB84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16C0F-D621-48B1-8F42-33063955D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16" descr="http://img213.imageshack.us/img213/7910/05665cbdda8dd9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07950" y="0"/>
            <a:ext cx="24479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6" descr="http://img213.imageshack.us/img213/7910/05665cbdda8dd9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0"/>
            <a:ext cx="24479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6" descr="http://img213.imageshack.us/img213/7910/05665cbdda8dd9m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025" y="4459288"/>
            <a:ext cx="244792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6" descr="http://img213.imageshack.us/img213/7910/05665cbdda8dd9m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07950" y="4459288"/>
            <a:ext cx="244792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832545"/>
            <a:ext cx="58326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Урок  90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Правописание безударных окончаний имён существительных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1-го склонения.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94116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Автор : </a:t>
            </a:r>
            <a:r>
              <a:rPr lang="ru-RU" sz="20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Долгопятова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Лариса Владимировна,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учитель начальных классов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МБОУ СОШ №12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города Белая Калитва , Ростовской области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36830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6851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        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Упражнение 2.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Спиши. Объясни написание </a:t>
            </a:r>
          </a:p>
          <a:p>
            <a:pPr algn="just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     выделенных  окончаний.  Если ты пользуешься </a:t>
            </a:r>
          </a:p>
          <a:p>
            <a:pPr algn="just"/>
            <a:r>
              <a:rPr lang="ru-RU" sz="20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первым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способом, то  в скобках пиши проверочное  </a:t>
            </a:r>
          </a:p>
          <a:p>
            <a:pPr algn="just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слово, если  </a:t>
            </a:r>
            <a:r>
              <a:rPr lang="ru-RU" sz="20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вторым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– указывай склонение, падеж,</a:t>
            </a:r>
          </a:p>
          <a:p>
            <a:pPr algn="just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можешь указывать и вопросы.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2058"/>
            <a:ext cx="865322" cy="88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11560" y="2420888"/>
            <a:ext cx="8064896" cy="331236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latin typeface="Bookman Old Style" panose="02050604050505020204" pitchFamily="18" charset="0"/>
              </a:rPr>
              <a:t>   Мы с пап</a:t>
            </a:r>
            <a:r>
              <a:rPr lang="ru-RU" sz="2200" b="1" dirty="0" smtClean="0">
                <a:latin typeface="Bookman Old Style" panose="02050604050505020204" pitchFamily="18" charset="0"/>
              </a:rPr>
              <a:t>ой                    </a:t>
            </a:r>
            <a:r>
              <a:rPr lang="ru-RU" sz="2200" dirty="0" smtClean="0">
                <a:latin typeface="Bookman Old Style" panose="02050604050505020204" pitchFamily="18" charset="0"/>
              </a:rPr>
              <a:t>оказались на небольшой  полянк</a:t>
            </a:r>
            <a:r>
              <a:rPr lang="ru-RU" sz="2200" b="1" dirty="0" smtClean="0">
                <a:latin typeface="Bookman Old Style" panose="02050604050505020204" pitchFamily="18" charset="0"/>
              </a:rPr>
              <a:t>е                     </a:t>
            </a:r>
            <a:r>
              <a:rPr lang="ru-RU" sz="2200" dirty="0" smtClean="0">
                <a:latin typeface="Bookman Old Style" panose="02050604050505020204" pitchFamily="18" charset="0"/>
              </a:rPr>
              <a:t>   и сразу из голубого  сумрака  попали на яркий свет. Всё кругом:  и веточки берёзк</a:t>
            </a:r>
            <a:r>
              <a:rPr lang="ru-RU" sz="2200" b="1" dirty="0" smtClean="0">
                <a:latin typeface="Bookman Old Style" panose="02050604050505020204" pitchFamily="18" charset="0"/>
              </a:rPr>
              <a:t>и                        , </a:t>
            </a:r>
            <a:r>
              <a:rPr lang="ru-RU" sz="2200" dirty="0" smtClean="0">
                <a:latin typeface="Bookman Old Style" panose="02050604050505020204" pitchFamily="18" charset="0"/>
              </a:rPr>
              <a:t>и  земля,    и     кусты – всё </a:t>
            </a:r>
          </a:p>
          <a:p>
            <a:pPr algn="just"/>
            <a:r>
              <a:rPr lang="ru-RU" sz="2200" dirty="0" smtClean="0">
                <a:latin typeface="Bookman Old Style" panose="02050604050505020204" pitchFamily="18" charset="0"/>
              </a:rPr>
              <a:t>сверкало  в морозном  блеске  зимнего солнца. Мы  не могли  не восхищаться этой чудесной  картин</a:t>
            </a:r>
            <a:r>
              <a:rPr lang="ru-RU" sz="2200" b="1" dirty="0" smtClean="0">
                <a:latin typeface="Bookman Old Style" panose="02050604050505020204" pitchFamily="18" charset="0"/>
              </a:rPr>
              <a:t>ой                        </a:t>
            </a:r>
            <a:r>
              <a:rPr lang="ru-RU" sz="22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ru-RU" sz="22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043" y="4887683"/>
            <a:ext cx="2420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2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(1  </a:t>
            </a:r>
            <a:r>
              <a:rPr lang="ru-RU" sz="22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скл</a:t>
            </a:r>
            <a:r>
              <a:rPr lang="ru-RU" sz="22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., Т. п</a:t>
            </a:r>
            <a:r>
              <a:rPr lang="ru-RU" sz="2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.)</a:t>
            </a:r>
            <a:r>
              <a:rPr lang="ru-RU" sz="2200" b="1" dirty="0" smtClean="0">
                <a:latin typeface="Bookman Old Style" panose="02050604050505020204" pitchFamily="18" charset="0"/>
              </a:rPr>
              <a:t>.</a:t>
            </a:r>
            <a:r>
              <a:rPr lang="ru-RU" sz="22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6308" y="3187589"/>
            <a:ext cx="2493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+mn-cs"/>
              </a:rPr>
              <a:t>(1 </a:t>
            </a:r>
            <a:r>
              <a:rPr lang="ru-RU" sz="2200" b="1" dirty="0" err="1">
                <a:solidFill>
                  <a:srgbClr val="7030A0"/>
                </a:solidFill>
                <a:latin typeface="Bookman Old Style" panose="02050604050505020204" pitchFamily="18" charset="0"/>
                <a:cs typeface="+mn-cs"/>
              </a:rPr>
              <a:t>скл</a:t>
            </a:r>
            <a:r>
              <a:rPr lang="ru-RU" sz="2200" b="1" dirty="0">
                <a:solidFill>
                  <a:srgbClr val="7030A0"/>
                </a:solidFill>
                <a:latin typeface="Bookman Old Style" panose="02050604050505020204" pitchFamily="18" charset="0"/>
                <a:cs typeface="+mn-cs"/>
              </a:rPr>
              <a:t>.,  </a:t>
            </a:r>
            <a:r>
              <a:rPr lang="ru-RU" sz="22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+mn-cs"/>
              </a:rPr>
              <a:t>П. п</a:t>
            </a:r>
            <a:r>
              <a:rPr lang="ru-RU" sz="2200" b="1" dirty="0">
                <a:solidFill>
                  <a:srgbClr val="7030A0"/>
                </a:solidFill>
                <a:latin typeface="Bookman Old Style" panose="02050604050505020204" pitchFamily="18" charset="0"/>
                <a:cs typeface="+mn-cs"/>
              </a:rPr>
              <a:t>.)</a:t>
            </a:r>
            <a:r>
              <a:rPr lang="ru-RU" sz="2200" b="1" dirty="0">
                <a:solidFill>
                  <a:prstClr val="black"/>
                </a:solidFill>
                <a:latin typeface="Bookman Old Style" panose="02050604050505020204" pitchFamily="18" charset="0"/>
                <a:cs typeface="+mn-cs"/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3324" y="3872181"/>
            <a:ext cx="1962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(1 </a:t>
            </a:r>
            <a:r>
              <a:rPr lang="ru-RU" sz="2200" b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скл</a:t>
            </a:r>
            <a:r>
              <a:rPr lang="ru-RU" sz="2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, Р.П.)</a:t>
            </a:r>
            <a:endParaRPr lang="ru-RU" sz="22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9513" y="2826781"/>
            <a:ext cx="1965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(1 </a:t>
            </a:r>
            <a:r>
              <a:rPr lang="ru-RU" sz="2200" b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скл</a:t>
            </a:r>
            <a:r>
              <a:rPr lang="ru-RU" sz="2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, Т.П.</a:t>
            </a:r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)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39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5640"/>
            <a:ext cx="80906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rgbClr val="1F497D">
                    <a:lumMod val="75000"/>
                  </a:srgbClr>
                </a:solidFill>
                <a:latin typeface="Bookman Old Style" panose="02050604050505020204" pitchFamily="18" charset="0"/>
              </a:rPr>
              <a:t>Упражнение </a:t>
            </a:r>
            <a:r>
              <a:rPr lang="ru-RU" sz="2000" b="1" u="sng" dirty="0" smtClean="0">
                <a:solidFill>
                  <a:srgbClr val="1F497D">
                    <a:lumMod val="75000"/>
                  </a:srgbClr>
                </a:solidFill>
                <a:latin typeface="Bookman Old Style" panose="02050604050505020204" pitchFamily="18" charset="0"/>
              </a:rPr>
              <a:t>3.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Bookman Old Style" panose="02050604050505020204" pitchFamily="18" charset="0"/>
              </a:rPr>
              <a:t>    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  <a:latin typeface="Bookman Old Style" panose="02050604050505020204" pitchFamily="18" charset="0"/>
              </a:rPr>
              <a:t>Выпиши  только те  словосочетания,</a:t>
            </a:r>
          </a:p>
          <a:p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  <a:latin typeface="Bookman Old Style" panose="02050604050505020204" pitchFamily="18" charset="0"/>
              </a:rPr>
              <a:t> в которых пропущено окончание </a:t>
            </a:r>
            <a:r>
              <a:rPr lang="ru-RU" sz="2400" b="1" i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–е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  <a:latin typeface="Bookman Old Style" panose="02050604050505020204" pitchFamily="18" charset="0"/>
              </a:rPr>
              <a:t>. </a:t>
            </a:r>
          </a:p>
          <a:p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latin typeface="Bookman Old Style" panose="02050604050505020204" pitchFamily="18" charset="0"/>
              </a:rPr>
              <a:t>Н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  <a:latin typeface="Bookman Old Style" panose="02050604050505020204" pitchFamily="18" charset="0"/>
              </a:rPr>
              <a:t>е забывай проверять.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071678"/>
            <a:ext cx="751840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Рыбачил 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 речк</a:t>
            </a:r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е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(1 </a:t>
            </a:r>
            <a:r>
              <a:rPr lang="ru-RU" sz="32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скл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П.п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.),</a:t>
            </a:r>
          </a:p>
          <a:p>
            <a:endParaRPr lang="ru-RU" sz="36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2714620"/>
            <a:ext cx="76438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думаю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 бабушк</a:t>
            </a:r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(1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скл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.,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П.п.), варится в кастрюл</a:t>
            </a:r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(1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скл.,П.п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.).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91" t="37250" r="50887" b="42231"/>
          <a:stretch>
            <a:fillRect/>
          </a:stretch>
        </p:blipFill>
        <p:spPr bwMode="auto">
          <a:xfrm>
            <a:off x="571472" y="2071678"/>
            <a:ext cx="79351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Словарная работа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C:\Users\лора\Desktop\Kalend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358353"/>
            <a:ext cx="3384376" cy="324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053" y="1587569"/>
            <a:ext cx="2162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к</a:t>
            </a:r>
            <a:r>
              <a:rPr lang="ru-RU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л</a:t>
            </a:r>
            <a:r>
              <a:rPr lang="ru-RU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ндарь,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7" name="Picture 3" descr="C:\Users\лора\Desktop\kartof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9433" y="2294736"/>
            <a:ext cx="4869112" cy="32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7570" y="1556791"/>
            <a:ext cx="2502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к</a:t>
            </a:r>
            <a:r>
              <a:rPr lang="ru-RU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ртоф</a:t>
            </a:r>
            <a:r>
              <a:rPr lang="ru-RU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е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ль,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8" name="Picture 4" descr="C:\Users\лора\Desktop\de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655" y="2235710"/>
            <a:ext cx="4889890" cy="36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2080" y="1529892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к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а</a:t>
            </a:r>
            <a:r>
              <a:rPr lang="ru-RU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сс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а,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50" name="Picture 6" descr="C:\Users\лора\Desktop\93-CU-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08107" y="2232573"/>
            <a:ext cx="5275081" cy="3670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67164" y="1534656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</a:t>
            </a:r>
            <a:r>
              <a:rPr lang="ru-RU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стрюля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86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лора\Desktop\93-CU-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7642" y="692696"/>
            <a:ext cx="4281107" cy="2978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3568" y="3861048"/>
            <a:ext cx="7776864" cy="2232248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man Old Style" panose="02050604050505020204" pitchFamily="18" charset="0"/>
              </a:rPr>
              <a:t>Кастрюля – </a:t>
            </a:r>
            <a:r>
              <a:rPr lang="ru-RU" sz="2400" i="1" dirty="0" smtClean="0">
                <a:latin typeface="Bookman Old Style" panose="02050604050505020204" pitchFamily="18" charset="0"/>
              </a:rPr>
              <a:t>слово  голландское. В голландский язык  оно пришло из французского языка. В переводе с французского это слово означает «сковорода  с ручкой».</a:t>
            </a:r>
            <a:endParaRPr lang="ru-RU" sz="2400" b="1" i="1" dirty="0">
              <a:latin typeface="Bookman Old Style" panose="020506040505050202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203848" y="4221088"/>
            <a:ext cx="7200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15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8094"/>
            <a:ext cx="1018499" cy="8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285528"/>
            <a:ext cx="77845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Ты уже умеешь  проверять 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безударные гласные в корне слова,</a:t>
            </a:r>
          </a:p>
          <a:p>
            <a:pPr algn="just"/>
            <a:r>
              <a:rPr lang="ru-RU" sz="2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наешь правила обозначения безударных гласных в суффиксах и приставках. Попробуй  определить, как обозначаются безударные гласные звуки  в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окончаниях.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692696"/>
            <a:ext cx="75071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Окончания</a:t>
            </a:r>
            <a:r>
              <a:rPr lang="ru-RU" dirty="0">
                <a:solidFill>
                  <a:prstClr val="black"/>
                </a:solidFill>
              </a:rPr>
              <a:t>  </a:t>
            </a:r>
            <a:r>
              <a:rPr lang="ru-RU" sz="28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имён существительных </a:t>
            </a:r>
          </a:p>
          <a:p>
            <a:pPr lvl="0" algn="ctr"/>
            <a:r>
              <a:rPr lang="ru-RU" sz="28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1-го склонения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090323"/>
              </p:ext>
            </p:extLst>
          </p:nvPr>
        </p:nvGraphicFramePr>
        <p:xfrm>
          <a:off x="1403648" y="2420888"/>
          <a:ext cx="6096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И.п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весн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земл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песн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Р.п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весн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BBB5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земл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песн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Д.п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весн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BBB5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земл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песн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В.п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весн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BBB5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земл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ю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песн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ю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Т.п.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весн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BBB5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земл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ёй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песн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ей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П.п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 весн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BBB5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 земл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 песн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H="1">
            <a:off x="3995936" y="2564904"/>
            <a:ext cx="72008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658" y="3068960"/>
            <a:ext cx="1825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655" y="3621583"/>
            <a:ext cx="1825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0309" y="4197768"/>
            <a:ext cx="1825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776" y="4782964"/>
            <a:ext cx="1825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807" y="5301208"/>
            <a:ext cx="1825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57615"/>
            <a:ext cx="1825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92217"/>
            <a:ext cx="1825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3527" y="3637819"/>
            <a:ext cx="1825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988" y="3068955"/>
            <a:ext cx="1825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6409" y="5301207"/>
            <a:ext cx="1825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910" y="5301208"/>
            <a:ext cx="1825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7348" y="4727986"/>
            <a:ext cx="1825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7348" y="4197766"/>
            <a:ext cx="1825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7348" y="3650801"/>
            <a:ext cx="1825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629" y="3068958"/>
            <a:ext cx="1825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58635"/>
            <a:ext cx="1825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8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75047"/>
            <a:ext cx="459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Петя сделал такой вывод.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11560" y="1052736"/>
            <a:ext cx="7920880" cy="194421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Безударные  гласные  в окончаниях  имён  существительных  обозначается  той  же  буквой, что  и ударные  гласные в окончаниях слов этого склонения. Безударные   окончания  имён существительных  1-го склонения можно проверить по ударным окончаниям слов весна, земля.</a:t>
            </a:r>
            <a:endParaRPr lang="ru-RU" sz="20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3439009"/>
            <a:ext cx="5206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А Женя сделала </a:t>
            </a: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такой </a:t>
            </a:r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вывод.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47564" y="4013311"/>
            <a:ext cx="7848872" cy="208823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Имена существительные 1-го склонения  имеют следующие </a:t>
            </a:r>
            <a:r>
              <a:rPr lang="ru-RU" sz="2000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окочания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:</a:t>
            </a:r>
          </a:p>
          <a:p>
            <a:r>
              <a:rPr lang="ru-RU" sz="2000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И.п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 –а, -я</a:t>
            </a:r>
          </a:p>
          <a:p>
            <a:r>
              <a:rPr lang="ru-RU" sz="2000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Р.п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 –ы, -и</a:t>
            </a:r>
          </a:p>
          <a:p>
            <a:r>
              <a:rPr lang="ru-RU" sz="2000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Д.п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 -е</a:t>
            </a:r>
            <a:endParaRPr lang="ru-RU" sz="20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9440" y="4849125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В.п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 – у, -ю</a:t>
            </a:r>
            <a:endParaRPr lang="ru-RU" sz="20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9794" y="5224559"/>
            <a:ext cx="1906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Т.п. – ой, -ей</a:t>
            </a:r>
            <a:endParaRPr lang="ru-RU" sz="20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1445" y="5593563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П.п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 - е</a:t>
            </a:r>
            <a:endParaRPr lang="ru-RU" sz="20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47564" y="4013311"/>
            <a:ext cx="7884876" cy="2024471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Нужно выучить  эту  таблицу  окончаний, и тогда не будет  ошибок  в правописании  безударных  окончаний.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ПРАВА ЛИ ЖЕНЯ?</a:t>
            </a:r>
            <a:endParaRPr lang="ru-RU" sz="2000" b="1" i="1" dirty="0">
              <a:solidFill>
                <a:schemeClr val="accent5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4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895637" cy="87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774132"/>
            <a:ext cx="5931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Ты можешь выбрать любой из этих</a:t>
            </a:r>
          </a:p>
          <a:p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двух способов и пользоваться им.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34897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Упражнение 1.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Догадайся, кто  рассуждал  первым – Петя или Женя.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3568" y="2633863"/>
            <a:ext cx="7920880" cy="582161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Летом мы жили в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деревн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  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83568" y="3753036"/>
            <a:ext cx="7920880" cy="2052228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Bookman Old Style" panose="02050604050505020204" pitchFamily="18" charset="0"/>
              </a:rPr>
              <a:t>      </a:t>
            </a:r>
            <a:r>
              <a:rPr lang="ru-RU" sz="2200" dirty="0" smtClean="0">
                <a:latin typeface="Bookman Old Style" panose="02050604050505020204" pitchFamily="18" charset="0"/>
              </a:rPr>
              <a:t>Деревня – слово  1-го склонения. </a:t>
            </a:r>
            <a:r>
              <a:rPr lang="ru-RU" sz="2200" i="1" dirty="0" smtClean="0">
                <a:latin typeface="Bookman Old Style" panose="02050604050505020204" pitchFamily="18" charset="0"/>
              </a:rPr>
              <a:t>Определяем падеж: жили  (в чём?) в деревне – </a:t>
            </a:r>
            <a:r>
              <a:rPr lang="ru-RU" sz="2200" i="1" dirty="0" err="1" smtClean="0">
                <a:latin typeface="Bookman Old Style" panose="02050604050505020204" pitchFamily="18" charset="0"/>
              </a:rPr>
              <a:t>П.п</a:t>
            </a:r>
            <a:r>
              <a:rPr lang="ru-RU" sz="2200" i="1" dirty="0" smtClean="0">
                <a:latin typeface="Bookman Old Style" panose="02050604050505020204" pitchFamily="18" charset="0"/>
              </a:rPr>
              <a:t>.</a:t>
            </a:r>
          </a:p>
          <a:p>
            <a:pPr algn="just"/>
            <a:r>
              <a:rPr lang="ru-RU" sz="2200" i="1" dirty="0" smtClean="0">
                <a:latin typeface="Bookman Old Style" panose="02050604050505020204" pitchFamily="18" charset="0"/>
              </a:rPr>
              <a:t>       В предложном  падеже у имён существительных 1-го склонения  пишется  окончание –</a:t>
            </a:r>
            <a:r>
              <a:rPr lang="ru-RU" sz="2200" b="1" i="1" dirty="0" smtClean="0">
                <a:latin typeface="Bookman Old Style" panose="02050604050505020204" pitchFamily="18" charset="0"/>
              </a:rPr>
              <a:t>е</a:t>
            </a:r>
            <a:r>
              <a:rPr lang="ru-RU" sz="2200" i="1" dirty="0" smtClean="0">
                <a:latin typeface="Bookman Old Style" panose="02050604050505020204" pitchFamily="18" charset="0"/>
              </a:rPr>
              <a:t>, пишу в деревне (1 </a:t>
            </a:r>
            <a:r>
              <a:rPr lang="ru-RU" sz="2200" i="1" dirty="0" err="1" smtClean="0">
                <a:latin typeface="Bookman Old Style" panose="02050604050505020204" pitchFamily="18" charset="0"/>
              </a:rPr>
              <a:t>скл</a:t>
            </a:r>
            <a:r>
              <a:rPr lang="ru-RU" sz="2200" i="1" dirty="0" smtClean="0">
                <a:latin typeface="Bookman Old Style" panose="02050604050505020204" pitchFamily="18" charset="0"/>
              </a:rPr>
              <a:t>, </a:t>
            </a:r>
            <a:r>
              <a:rPr lang="ru-RU" sz="2200" i="1" dirty="0" err="1" smtClean="0">
                <a:latin typeface="Bookman Old Style" panose="02050604050505020204" pitchFamily="18" charset="0"/>
              </a:rPr>
              <a:t>П.п</a:t>
            </a:r>
            <a:r>
              <a:rPr lang="ru-RU" sz="2200" i="1" dirty="0" smtClean="0">
                <a:latin typeface="Bookman Old Style" panose="02050604050505020204" pitchFamily="18" charset="0"/>
              </a:rPr>
              <a:t>.)</a:t>
            </a:r>
            <a:endParaRPr lang="ru-RU" sz="2200" i="1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2744923"/>
            <a:ext cx="432048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е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488832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Я еду в гости  к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тёт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?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  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9552" y="1772816"/>
            <a:ext cx="7848872" cy="2808312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 smtClean="0">
                <a:latin typeface="Bookman Old Style" panose="02050604050505020204" pitchFamily="18" charset="0"/>
              </a:rPr>
              <a:t>     Слово тётя 1-го склонения. </a:t>
            </a:r>
          </a:p>
          <a:p>
            <a:pPr algn="just"/>
            <a:r>
              <a:rPr lang="ru-RU" sz="2200" i="1" dirty="0" smtClean="0">
                <a:latin typeface="Bookman Old Style" panose="02050604050505020204" pitchFamily="18" charset="0"/>
              </a:rPr>
              <a:t>     Безударные окончания слов 1-го склонения можно проверить окончаниями слова </a:t>
            </a:r>
            <a:r>
              <a:rPr lang="ru-RU" sz="2200" b="1" i="1" dirty="0" smtClean="0">
                <a:latin typeface="Bookman Old Style" panose="02050604050505020204" pitchFamily="18" charset="0"/>
              </a:rPr>
              <a:t>весна.</a:t>
            </a:r>
          </a:p>
          <a:p>
            <a:pPr algn="just"/>
            <a:r>
              <a:rPr lang="ru-RU" sz="2200" i="1" dirty="0" smtClean="0">
                <a:latin typeface="Bookman Old Style" panose="02050604050505020204" pitchFamily="18" charset="0"/>
              </a:rPr>
              <a:t>      Подставляю слово </a:t>
            </a:r>
            <a:r>
              <a:rPr lang="ru-RU" sz="2200" b="1" i="1" dirty="0" smtClean="0">
                <a:latin typeface="Bookman Old Style" panose="02050604050505020204" pitchFamily="18" charset="0"/>
              </a:rPr>
              <a:t>весна</a:t>
            </a:r>
            <a:r>
              <a:rPr lang="ru-RU" sz="2200" i="1" dirty="0" smtClean="0">
                <a:latin typeface="Bookman Old Style" panose="02050604050505020204" pitchFamily="18" charset="0"/>
              </a:rPr>
              <a:t> в предложение.</a:t>
            </a:r>
          </a:p>
          <a:p>
            <a:pPr algn="just"/>
            <a:r>
              <a:rPr lang="ru-RU" sz="2200" b="1" dirty="0" smtClean="0">
                <a:latin typeface="Bookman Old Style" panose="02050604050505020204" pitchFamily="18" charset="0"/>
              </a:rPr>
              <a:t>Я еду в гости к весне. </a:t>
            </a:r>
          </a:p>
          <a:p>
            <a:pPr algn="just"/>
            <a:r>
              <a:rPr lang="ru-RU" sz="2200" i="1" dirty="0" smtClean="0">
                <a:latin typeface="Bookman Old Style" panose="02050604050505020204" pitchFamily="18" charset="0"/>
              </a:rPr>
              <a:t>– В опорном слове  окончание </a:t>
            </a:r>
            <a:r>
              <a:rPr lang="ru-RU" sz="2200" b="1" i="1" dirty="0" smtClean="0">
                <a:latin typeface="Bookman Old Style" panose="02050604050505020204" pitchFamily="18" charset="0"/>
              </a:rPr>
              <a:t>–е, </a:t>
            </a:r>
            <a:r>
              <a:rPr lang="ru-RU" sz="2200" i="1" dirty="0" smtClean="0">
                <a:latin typeface="Bookman Old Style" panose="02050604050505020204" pitchFamily="18" charset="0"/>
              </a:rPr>
              <a:t>значит, в проверяемом  слове  будет окончание </a:t>
            </a:r>
            <a:r>
              <a:rPr lang="ru-RU" sz="2200" b="1" i="1" dirty="0" smtClean="0">
                <a:latin typeface="Bookman Old Style" panose="02050604050505020204" pitchFamily="18" charset="0"/>
              </a:rPr>
              <a:t>–е</a:t>
            </a:r>
            <a:r>
              <a:rPr lang="ru-RU" sz="2200" i="1" dirty="0" smtClean="0">
                <a:latin typeface="Bookman Old Style" panose="02050604050505020204" pitchFamily="18" charset="0"/>
              </a:rPr>
              <a:t>: к тёте </a:t>
            </a:r>
          </a:p>
          <a:p>
            <a:pPr algn="just"/>
            <a:r>
              <a:rPr lang="ru-RU" sz="2200" i="1" dirty="0" smtClean="0">
                <a:latin typeface="Bookman Old Style" panose="02050604050505020204" pitchFamily="18" charset="0"/>
              </a:rPr>
              <a:t>(1-е склонение, к весне)</a:t>
            </a:r>
            <a:endParaRPr lang="ru-RU" sz="2200" i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9552" y="4797152"/>
            <a:ext cx="7848872" cy="129614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Для правильного  выбора окончания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важен только падежный вопрос.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88330"/>
            <a:ext cx="864096" cy="83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61229" y="872716"/>
            <a:ext cx="504056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е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8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Фокина Л. П. Шаблон (фон) презентации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презентации9</Template>
  <TotalTime>206</TotalTime>
  <Words>565</Words>
  <Application>Microsoft Office PowerPoint</Application>
  <PresentationFormat>Экран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Фокина Л. П. Шаблон (фон) презентации9</vt:lpstr>
      <vt:lpstr>Слайд 1</vt:lpstr>
      <vt:lpstr>Слайд 2</vt:lpstr>
      <vt:lpstr>Словарная работа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Пользователь Windows</cp:lastModifiedBy>
  <cp:revision>27</cp:revision>
  <dcterms:created xsi:type="dcterms:W3CDTF">2013-07-10T06:44:58Z</dcterms:created>
  <dcterms:modified xsi:type="dcterms:W3CDTF">2022-02-06T16:10:05Z</dcterms:modified>
</cp:coreProperties>
</file>